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ja-JP"/>
    </a:defPPr>
    <a:lvl1pPr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5" d="100"/>
          <a:sy n="55" d="100"/>
        </p:scale>
        <p:origin x="216" y="48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A9CC1B74-784A-4FA7-9C3A-446193AB78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D6FC6B-F5FC-4439-A541-D5A55340D107}" type="datetimeFigureOut">
              <a:rPr lang="ja-JP" altLang="en-US"/>
              <a:pPr>
                <a:defRPr/>
              </a:pPr>
              <a:t>2026/2/14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650BE99D-69F5-4D8E-99D8-5D2C889E9A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35E323B9-5E2A-44EF-AB33-A8515DD5E2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E1601E-166C-4438-82CD-7DE895AE9EE5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1987917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DEE187F2-4759-4364-BC12-5C9A1A5CCD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CB6C37-3557-4698-9BCB-BAC67E335ECD}" type="datetimeFigureOut">
              <a:rPr lang="ja-JP" altLang="en-US"/>
              <a:pPr>
                <a:defRPr/>
              </a:pPr>
              <a:t>2026/2/14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97C576B6-D727-4836-A903-BD34FB3DD9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E5AF2F3C-9CC4-4827-964E-5B25E37BCB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571D9B-CF95-4543-AAE5-016B35EA7D51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41767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ADE32285-4107-440F-900D-BC170B77BB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B8AE37-9561-493E-8914-D3604E6308B3}" type="datetimeFigureOut">
              <a:rPr lang="ja-JP" altLang="en-US"/>
              <a:pPr>
                <a:defRPr/>
              </a:pPr>
              <a:t>2026/2/14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81B433C3-3E74-402D-9257-CAEBE5B805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239B742E-F3BE-48F8-8F80-B97F513AB0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F9159F-917B-432D-91D2-60E663FE1A4B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2473784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0EF0AA2B-C1CD-434A-88F1-9F659FD915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834A51-E9A9-47D6-A3D5-2D00A26DE0BC}" type="datetimeFigureOut">
              <a:rPr lang="ja-JP" altLang="en-US"/>
              <a:pPr>
                <a:defRPr/>
              </a:pPr>
              <a:t>2026/2/14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3BF68613-B94F-4282-A153-998B2A4E9D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20E27953-728A-4E83-8294-94FB056646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E74C53-6D41-4F0D-8539-2359237D025A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9548474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F2400871-858D-4983-92BE-DCBA9EF938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DF3AB2-55F0-4D46-9A47-196B45278560}" type="datetimeFigureOut">
              <a:rPr lang="ja-JP" altLang="en-US"/>
              <a:pPr>
                <a:defRPr/>
              </a:pPr>
              <a:t>2026/2/14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2BFB64DE-ED7A-479C-A919-16A10305C7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91877AFA-8F2B-47D1-918A-6C2CB5B69F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5EE555-4C07-45F5-B95E-15229C52A2D2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1424369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0E6C9E41-30F0-4DC1-AD1D-D49E02EB2F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A3A44B-1D5C-4FC8-AAEE-889E9F2CA43C}" type="datetimeFigureOut">
              <a:rPr lang="ja-JP" altLang="en-US"/>
              <a:pPr>
                <a:defRPr/>
              </a:pPr>
              <a:t>2026/2/14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D5714082-C060-4923-B9E5-D93E6D38C7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D744D977-7434-448F-A929-346358FFAA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54FFEF-3703-46AC-97F5-D8C4CE029DBB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1244151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3">
            <a:extLst>
              <a:ext uri="{FF2B5EF4-FFF2-40B4-BE49-F238E27FC236}">
                <a16:creationId xmlns:a16="http://schemas.microsoft.com/office/drawing/2014/main" id="{A80E91EB-6743-4942-9E9B-1D8813D294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397097-84CE-433B-933B-0CCA69EDD897}" type="datetimeFigureOut">
              <a:rPr lang="ja-JP" altLang="en-US"/>
              <a:pPr>
                <a:defRPr/>
              </a:pPr>
              <a:t>2026/2/14</a:t>
            </a:fld>
            <a:endParaRPr lang="ja-JP" altLang="en-US"/>
          </a:p>
        </p:txBody>
      </p:sp>
      <p:sp>
        <p:nvSpPr>
          <p:cNvPr id="8" name="フッター プレースホルダ 4">
            <a:extLst>
              <a:ext uri="{FF2B5EF4-FFF2-40B4-BE49-F238E27FC236}">
                <a16:creationId xmlns:a16="http://schemas.microsoft.com/office/drawing/2014/main" id="{73DDEC0F-D47F-44B2-9993-D76332328F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スライド番号プレースホルダ 5">
            <a:extLst>
              <a:ext uri="{FF2B5EF4-FFF2-40B4-BE49-F238E27FC236}">
                <a16:creationId xmlns:a16="http://schemas.microsoft.com/office/drawing/2014/main" id="{37B721DD-2040-4DCA-B098-CAA7C1403F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F573A1-5DAD-470C-A046-52E2CCC81393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4067023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3">
            <a:extLst>
              <a:ext uri="{FF2B5EF4-FFF2-40B4-BE49-F238E27FC236}">
                <a16:creationId xmlns:a16="http://schemas.microsoft.com/office/drawing/2014/main" id="{D0F0F5FB-1739-4BA2-8393-376B480644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F38C48-981B-4775-8F86-19F643AE082D}" type="datetimeFigureOut">
              <a:rPr lang="ja-JP" altLang="en-US"/>
              <a:pPr>
                <a:defRPr/>
              </a:pPr>
              <a:t>2026/2/14</a:t>
            </a:fld>
            <a:endParaRPr lang="ja-JP" altLang="en-US"/>
          </a:p>
        </p:txBody>
      </p:sp>
      <p:sp>
        <p:nvSpPr>
          <p:cNvPr id="4" name="フッター プレースホルダ 4">
            <a:extLst>
              <a:ext uri="{FF2B5EF4-FFF2-40B4-BE49-F238E27FC236}">
                <a16:creationId xmlns:a16="http://schemas.microsoft.com/office/drawing/2014/main" id="{500153B0-6F75-40A0-8130-B53337C2EE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5">
            <a:extLst>
              <a:ext uri="{FF2B5EF4-FFF2-40B4-BE49-F238E27FC236}">
                <a16:creationId xmlns:a16="http://schemas.microsoft.com/office/drawing/2014/main" id="{544B0A6F-1130-4A55-AF47-714AA355DF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A7D0A6-C1C2-4178-A243-9AC04E5881CD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6835574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3">
            <a:extLst>
              <a:ext uri="{FF2B5EF4-FFF2-40B4-BE49-F238E27FC236}">
                <a16:creationId xmlns:a16="http://schemas.microsoft.com/office/drawing/2014/main" id="{501EC343-368D-401B-8558-AD4478013B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6AFFA9-DF43-4846-87BB-A8C43F8CAD47}" type="datetimeFigureOut">
              <a:rPr lang="ja-JP" altLang="en-US"/>
              <a:pPr>
                <a:defRPr/>
              </a:pPr>
              <a:t>2026/2/14</a:t>
            </a:fld>
            <a:endParaRPr lang="ja-JP" altLang="en-US"/>
          </a:p>
        </p:txBody>
      </p:sp>
      <p:sp>
        <p:nvSpPr>
          <p:cNvPr id="3" name="フッター プレースホルダ 4">
            <a:extLst>
              <a:ext uri="{FF2B5EF4-FFF2-40B4-BE49-F238E27FC236}">
                <a16:creationId xmlns:a16="http://schemas.microsoft.com/office/drawing/2014/main" id="{7610DA70-2C9E-46C4-B717-A9A97F3173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スライド番号プレースホルダ 5">
            <a:extLst>
              <a:ext uri="{FF2B5EF4-FFF2-40B4-BE49-F238E27FC236}">
                <a16:creationId xmlns:a16="http://schemas.microsoft.com/office/drawing/2014/main" id="{805A8BE7-AE09-4FB2-9692-B06547E05C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E09C6C-5CEF-4A49-983C-7885D5ECD38E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5301175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F7A72DAF-650D-4A2D-9B2A-C1AA434579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11AAD6-4094-4DFB-B69A-35B70C19C15A}" type="datetimeFigureOut">
              <a:rPr lang="ja-JP" altLang="en-US"/>
              <a:pPr>
                <a:defRPr/>
              </a:pPr>
              <a:t>2026/2/14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586CD80D-A58D-44A7-BA62-6592521427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7890AF4C-8CB9-4D5C-BF3D-F21F0052EF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E27B84-7CB4-43FA-99C8-768AA18B6370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6568236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EB59F8E6-391B-429D-93E8-78650B2D7A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CDC228-1879-4FAC-8081-FA78E49B7329}" type="datetimeFigureOut">
              <a:rPr lang="ja-JP" altLang="en-US"/>
              <a:pPr>
                <a:defRPr/>
              </a:pPr>
              <a:t>2026/2/14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076FBF3D-46C4-43FA-AD49-75EB29E484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B1BB8C2F-18D2-42A6-ACDB-0BF5713E1B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44B87E-B548-4353-B833-EBE163608FB1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7794571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>
            <a:extLst>
              <a:ext uri="{FF2B5EF4-FFF2-40B4-BE49-F238E27FC236}">
                <a16:creationId xmlns:a16="http://schemas.microsoft.com/office/drawing/2014/main" id="{6E79BDD7-105B-45FF-AC3E-06099A1ADA99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テキスト プレースホルダ 2">
            <a:extLst>
              <a:ext uri="{FF2B5EF4-FFF2-40B4-BE49-F238E27FC236}">
                <a16:creationId xmlns:a16="http://schemas.microsoft.com/office/drawing/2014/main" id="{E022FFF6-96A9-4895-B83C-4610268D9DBD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AA91DE7B-DF3B-452B-A223-36D70EDAEB0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62CB6530-E09C-4F0B-AACD-24DDB5BAC71D}" type="datetimeFigureOut">
              <a:rPr lang="ja-JP" altLang="en-US"/>
              <a:pPr>
                <a:defRPr/>
              </a:pPr>
              <a:t>2026/2/14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03D47F55-E5DA-43C3-8E59-73A4A301F4A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21FA2BCC-ADE9-415C-9085-FA36617F5ED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3E695958-02C9-4D30-9CC7-1D84D9BC33A2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anose="020F0502020204030204" pitchFamily="34" charset="0"/>
          <a:ea typeface="ＭＳ Ｐゴシック" panose="020B0600070205080204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anose="020F0502020204030204" pitchFamily="34" charset="0"/>
          <a:ea typeface="ＭＳ Ｐゴシック" panose="020B0600070205080204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anose="020F0502020204030204" pitchFamily="34" charset="0"/>
          <a:ea typeface="ＭＳ Ｐゴシック" panose="020B0600070205080204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anose="020F0502020204030204" pitchFamily="34" charset="0"/>
          <a:ea typeface="ＭＳ Ｐゴシック" panose="020B0600070205080204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anose="020F0502020204030204" pitchFamily="34" charset="0"/>
          <a:ea typeface="ＭＳ Ｐゴシック" panose="020B0600070205080204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anose="020F0502020204030204" pitchFamily="34" charset="0"/>
          <a:ea typeface="ＭＳ Ｐゴシック" panose="020B0600070205080204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anose="020F0502020204030204" pitchFamily="34" charset="0"/>
          <a:ea typeface="ＭＳ Ｐゴシック" panose="020B0600070205080204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anose="020F0502020204030204" pitchFamily="34" charset="0"/>
          <a:ea typeface="ＭＳ Ｐゴシック" panose="020B0600070205080204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>
            <a:extLst>
              <a:ext uri="{FF2B5EF4-FFF2-40B4-BE49-F238E27FC236}">
                <a16:creationId xmlns:a16="http://schemas.microsoft.com/office/drawing/2014/main" id="{24C0B4FB-E0AA-447D-A92F-AB740CABB5FB}"/>
              </a:ext>
            </a:extLst>
          </p:cNvPr>
          <p:cNvSpPr txBox="1">
            <a:spLocks noChangeArrowheads="1"/>
          </p:cNvSpPr>
          <p:nvPr/>
        </p:nvSpPr>
        <p:spPr>
          <a:xfrm>
            <a:off x="1901825" y="571501"/>
            <a:ext cx="8358188" cy="2143125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anchor="ctr">
            <a:normAutofit fontScale="92500" lnSpcReduction="2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ja-JP" altLang="en-US" sz="4400" b="1" dirty="0">
                <a:solidFill>
                  <a:srgbClr val="000000"/>
                </a:solidFill>
                <a:latin typeface="+mn-ea"/>
              </a:rPr>
              <a:t>第</a:t>
            </a:r>
            <a:r>
              <a:rPr lang="en-US" altLang="ja-JP" sz="4400" b="1" dirty="0">
                <a:solidFill>
                  <a:srgbClr val="000000"/>
                </a:solidFill>
                <a:latin typeface="+mn-ea"/>
              </a:rPr>
              <a:t>45</a:t>
            </a:r>
            <a:r>
              <a:rPr lang="ja-JP" altLang="en-US" sz="4400" b="1" dirty="0">
                <a:solidFill>
                  <a:srgbClr val="000000"/>
                </a:solidFill>
                <a:latin typeface="+mn-ea"/>
              </a:rPr>
              <a:t>回</a:t>
            </a:r>
            <a:br>
              <a:rPr lang="en-US" altLang="ja-JP" sz="4400" b="1" dirty="0">
                <a:solidFill>
                  <a:srgbClr val="000000"/>
                </a:solidFill>
                <a:latin typeface="+mn-ea"/>
              </a:rPr>
            </a:br>
            <a:r>
              <a:rPr lang="zh-CN" altLang="en-US" sz="4400" b="1" dirty="0">
                <a:latin typeface="ＭＳ Ｐゴシック" panose="020B0600070205080204" pitchFamily="50" charset="-128"/>
              </a:rPr>
              <a:t>日本心臓移植学会学術集会</a:t>
            </a:r>
            <a:br>
              <a:rPr lang="en-US" altLang="ja-JP" sz="4400" b="1" dirty="0">
                <a:solidFill>
                  <a:srgbClr val="000000"/>
                </a:solidFill>
                <a:latin typeface="+mn-ea"/>
                <a:ea typeface="+mn-ea"/>
              </a:rPr>
            </a:br>
            <a:r>
              <a:rPr lang="ja-JP" altLang="en-US" sz="4400" b="1" dirty="0">
                <a:solidFill>
                  <a:srgbClr val="000000"/>
                </a:solidFill>
                <a:latin typeface="+mn-ea"/>
                <a:ea typeface="+mn-ea"/>
              </a:rPr>
              <a:t>ＣＯＩ 開示</a:t>
            </a:r>
            <a:br>
              <a:rPr lang="en-US" altLang="ja-JP" sz="3600" b="1" dirty="0">
                <a:solidFill>
                  <a:srgbClr val="000000"/>
                </a:solidFill>
                <a:latin typeface="+mn-ea"/>
                <a:ea typeface="+mn-ea"/>
              </a:rPr>
            </a:br>
            <a:r>
              <a:rPr lang="ja-JP" altLang="en-US" sz="1400" b="1" dirty="0">
                <a:solidFill>
                  <a:srgbClr val="000000"/>
                </a:solidFill>
                <a:latin typeface="+mn-ea"/>
                <a:ea typeface="+mn-ea"/>
                <a:cs typeface="+mj-cs"/>
              </a:rPr>
              <a:t>　</a:t>
            </a:r>
            <a:br>
              <a:rPr lang="en-US" altLang="ja-JP" sz="2000" b="1" i="1" dirty="0">
                <a:solidFill>
                  <a:srgbClr val="000000"/>
                </a:solidFill>
                <a:latin typeface="+mn-ea"/>
                <a:ea typeface="+mn-ea"/>
                <a:cs typeface="+mj-cs"/>
              </a:rPr>
            </a:br>
            <a:r>
              <a:rPr lang="ja-JP" altLang="en-US" sz="2000" b="1" i="1" dirty="0">
                <a:solidFill>
                  <a:srgbClr val="000000"/>
                </a:solidFill>
                <a:latin typeface="+mn-ea"/>
                <a:ea typeface="+mn-ea"/>
                <a:cs typeface="+mj-cs"/>
              </a:rPr>
              <a:t>筆頭発表者名：　○○　○○</a:t>
            </a:r>
            <a:endParaRPr lang="en-US" altLang="ja-JP" sz="2000" b="1" i="1" dirty="0">
              <a:solidFill>
                <a:srgbClr val="000000"/>
              </a:solidFill>
              <a:latin typeface="+mn-ea"/>
              <a:ea typeface="+mn-ea"/>
              <a:cs typeface="+mj-cs"/>
            </a:endParaRP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9A2680C9-8EAE-4065-94B6-62237E4F3E50}"/>
              </a:ext>
            </a:extLst>
          </p:cNvPr>
          <p:cNvSpPr txBox="1">
            <a:spLocks noChangeArrowheads="1"/>
          </p:cNvSpPr>
          <p:nvPr/>
        </p:nvSpPr>
        <p:spPr>
          <a:xfrm>
            <a:off x="1901825" y="2998788"/>
            <a:ext cx="8358188" cy="3098800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algn="ctr" eaLnBrk="1" fontAlgn="auto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defRPr/>
            </a:pPr>
            <a:r>
              <a:rPr lang="ja-JP" altLang="en-US" sz="2200" b="1" dirty="0">
                <a:solidFill>
                  <a:srgbClr val="000000"/>
                </a:solidFill>
                <a:latin typeface="+mn-ea"/>
                <a:ea typeface="+mn-ea"/>
              </a:rPr>
              <a:t>演題発表に関連し、開示すべき</a:t>
            </a:r>
            <a:r>
              <a:rPr lang="en-US" altLang="ja-JP" sz="2200" b="1" dirty="0">
                <a:solidFill>
                  <a:srgbClr val="000000"/>
                </a:solidFill>
                <a:latin typeface="+mn-ea"/>
                <a:ea typeface="+mn-ea"/>
              </a:rPr>
              <a:t>COI</a:t>
            </a:r>
            <a:r>
              <a:rPr lang="ja-JP" altLang="en-US" sz="2200" b="1" dirty="0">
                <a:solidFill>
                  <a:srgbClr val="000000"/>
                </a:solidFill>
                <a:latin typeface="+mn-ea"/>
                <a:ea typeface="+mn-ea"/>
              </a:rPr>
              <a:t>関係にある企業などとして、</a:t>
            </a:r>
            <a:endParaRPr lang="en-US" altLang="ja-JP" sz="2200" b="1" dirty="0">
              <a:solidFill>
                <a:srgbClr val="000000"/>
              </a:solidFill>
              <a:latin typeface="+mn-ea"/>
              <a:ea typeface="+mn-ea"/>
            </a:endParaRPr>
          </a:p>
          <a:p>
            <a:pPr eaLnBrk="1" fontAlgn="auto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tabLst>
                <a:tab pos="4121150" algn="l"/>
              </a:tabLst>
              <a:defRPr/>
            </a:pPr>
            <a:r>
              <a:rPr lang="ja-JP" altLang="en-US" sz="2600" b="1" dirty="0">
                <a:solidFill>
                  <a:srgbClr val="000000"/>
                </a:solidFill>
                <a:latin typeface="+mn-ea"/>
                <a:ea typeface="+mn-ea"/>
              </a:rPr>
              <a:t>　</a:t>
            </a:r>
            <a:r>
              <a:rPr lang="ja-JP" altLang="en-US" sz="1900" b="1" dirty="0">
                <a:solidFill>
                  <a:srgbClr val="000000"/>
                </a:solidFill>
                <a:latin typeface="+mn-ea"/>
                <a:ea typeface="+mn-ea"/>
              </a:rPr>
              <a:t>  ①顧問：</a:t>
            </a:r>
            <a:r>
              <a:rPr lang="en-US" altLang="ja-JP" sz="1900" b="1" dirty="0">
                <a:solidFill>
                  <a:srgbClr val="000000"/>
                </a:solidFill>
                <a:latin typeface="+mn-ea"/>
                <a:ea typeface="+mn-ea"/>
              </a:rPr>
              <a:t>	</a:t>
            </a:r>
            <a:r>
              <a:rPr lang="ja-JP" altLang="en-US" sz="1900" b="1" dirty="0">
                <a:solidFill>
                  <a:srgbClr val="000000"/>
                </a:solidFill>
                <a:latin typeface="+mn-ea"/>
                <a:ea typeface="+mn-ea"/>
              </a:rPr>
              <a:t>なし</a:t>
            </a:r>
            <a:endParaRPr lang="en-US" altLang="ja-JP" sz="1900" b="1" dirty="0">
              <a:solidFill>
                <a:srgbClr val="000000"/>
              </a:solidFill>
              <a:latin typeface="+mn-ea"/>
              <a:ea typeface="+mn-ea"/>
            </a:endParaRPr>
          </a:p>
          <a:p>
            <a:pPr eaLnBrk="1" fontAlgn="auto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tabLst>
                <a:tab pos="4121150" algn="l"/>
              </a:tabLst>
              <a:defRPr/>
            </a:pPr>
            <a:r>
              <a:rPr lang="ja-JP" altLang="en-US" sz="1900" b="1" dirty="0">
                <a:solidFill>
                  <a:srgbClr val="000000"/>
                </a:solidFill>
                <a:latin typeface="+mn-ea"/>
                <a:ea typeface="+mn-ea"/>
              </a:rPr>
              <a:t>　　②株保有・利益：</a:t>
            </a:r>
            <a:r>
              <a:rPr lang="en-US" altLang="ja-JP" sz="1900" b="1" dirty="0">
                <a:solidFill>
                  <a:srgbClr val="000000"/>
                </a:solidFill>
                <a:latin typeface="+mn-ea"/>
                <a:ea typeface="+mn-ea"/>
              </a:rPr>
              <a:t>	</a:t>
            </a:r>
            <a:r>
              <a:rPr lang="ja-JP" altLang="en-US" sz="1900" b="1" dirty="0">
                <a:solidFill>
                  <a:srgbClr val="000000"/>
                </a:solidFill>
                <a:latin typeface="+mn-ea"/>
                <a:ea typeface="+mn-ea"/>
              </a:rPr>
              <a:t>なし</a:t>
            </a:r>
            <a:endParaRPr lang="en-US" altLang="ja-JP" sz="1900" b="1" dirty="0">
              <a:solidFill>
                <a:srgbClr val="000000"/>
              </a:solidFill>
              <a:latin typeface="+mn-ea"/>
              <a:ea typeface="+mn-ea"/>
            </a:endParaRPr>
          </a:p>
          <a:p>
            <a:pPr eaLnBrk="1" fontAlgn="auto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tabLst>
                <a:tab pos="4121150" algn="l"/>
              </a:tabLst>
              <a:defRPr/>
            </a:pPr>
            <a:r>
              <a:rPr lang="ja-JP" altLang="en-US" sz="1900" b="1" dirty="0">
                <a:solidFill>
                  <a:srgbClr val="000000"/>
                </a:solidFill>
                <a:latin typeface="+mn-ea"/>
                <a:ea typeface="+mn-ea"/>
              </a:rPr>
              <a:t>　　③特許使用料：</a:t>
            </a:r>
            <a:r>
              <a:rPr lang="en-US" altLang="ja-JP" sz="1900" b="1" dirty="0">
                <a:solidFill>
                  <a:srgbClr val="000000"/>
                </a:solidFill>
                <a:latin typeface="+mn-ea"/>
                <a:ea typeface="+mn-ea"/>
              </a:rPr>
              <a:t>	</a:t>
            </a:r>
            <a:r>
              <a:rPr lang="ja-JP" altLang="en-US" sz="1900" b="1" dirty="0">
                <a:solidFill>
                  <a:srgbClr val="000000"/>
                </a:solidFill>
                <a:latin typeface="+mn-ea"/>
                <a:ea typeface="+mn-ea"/>
              </a:rPr>
              <a:t>なし</a:t>
            </a:r>
            <a:endParaRPr lang="en-US" altLang="ja-JP" sz="1900" b="1" dirty="0">
              <a:solidFill>
                <a:srgbClr val="000000"/>
              </a:solidFill>
              <a:latin typeface="+mn-ea"/>
              <a:ea typeface="+mn-ea"/>
            </a:endParaRPr>
          </a:p>
          <a:p>
            <a:pPr eaLnBrk="1" fontAlgn="auto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tabLst>
                <a:tab pos="4121150" algn="l"/>
              </a:tabLst>
              <a:defRPr/>
            </a:pPr>
            <a:r>
              <a:rPr lang="ja-JP" altLang="en-US" sz="1900" b="1" dirty="0">
                <a:solidFill>
                  <a:srgbClr val="000000"/>
                </a:solidFill>
                <a:latin typeface="+mn-ea"/>
                <a:ea typeface="+mn-ea"/>
              </a:rPr>
              <a:t>　　④講演料：</a:t>
            </a:r>
            <a:r>
              <a:rPr lang="en-US" altLang="ja-JP" sz="1900" b="1" dirty="0">
                <a:solidFill>
                  <a:srgbClr val="000000"/>
                </a:solidFill>
                <a:latin typeface="+mn-ea"/>
                <a:ea typeface="+mn-ea"/>
              </a:rPr>
              <a:t>	</a:t>
            </a:r>
            <a:r>
              <a:rPr lang="ja-JP" altLang="en-US" sz="1900" b="1" dirty="0">
                <a:solidFill>
                  <a:srgbClr val="000000"/>
                </a:solidFill>
                <a:latin typeface="+mn-ea"/>
                <a:ea typeface="+mn-ea"/>
              </a:rPr>
              <a:t>なし</a:t>
            </a:r>
            <a:endParaRPr lang="en-US" altLang="ja-JP" sz="1900" b="1" dirty="0">
              <a:solidFill>
                <a:srgbClr val="000000"/>
              </a:solidFill>
              <a:latin typeface="+mn-ea"/>
              <a:ea typeface="+mn-ea"/>
            </a:endParaRPr>
          </a:p>
          <a:p>
            <a:pPr eaLnBrk="1" fontAlgn="auto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tabLst>
                <a:tab pos="4121150" algn="l"/>
              </a:tabLst>
              <a:defRPr/>
            </a:pPr>
            <a:r>
              <a:rPr lang="ja-JP" altLang="en-US" sz="1900" b="1" dirty="0">
                <a:solidFill>
                  <a:srgbClr val="000000"/>
                </a:solidFill>
                <a:latin typeface="+mn-ea"/>
                <a:ea typeface="+mn-ea"/>
              </a:rPr>
              <a:t>　　⑤原稿料：</a:t>
            </a:r>
            <a:r>
              <a:rPr lang="en-US" altLang="ja-JP" sz="1900" b="1" dirty="0">
                <a:solidFill>
                  <a:srgbClr val="000000"/>
                </a:solidFill>
                <a:latin typeface="+mn-ea"/>
                <a:ea typeface="+mn-ea"/>
              </a:rPr>
              <a:t>	</a:t>
            </a:r>
            <a:r>
              <a:rPr lang="ja-JP" altLang="en-US" sz="1900" b="1" dirty="0">
                <a:solidFill>
                  <a:srgbClr val="000000"/>
                </a:solidFill>
                <a:latin typeface="+mn-ea"/>
                <a:ea typeface="+mn-ea"/>
              </a:rPr>
              <a:t>なし</a:t>
            </a:r>
            <a:endParaRPr lang="en-US" altLang="ja-JP" sz="1900" b="1" dirty="0">
              <a:solidFill>
                <a:srgbClr val="000000"/>
              </a:solidFill>
              <a:latin typeface="+mn-ea"/>
              <a:ea typeface="+mn-ea"/>
            </a:endParaRPr>
          </a:p>
          <a:p>
            <a:pPr eaLnBrk="1" fontAlgn="auto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tabLst>
                <a:tab pos="4121150" algn="l"/>
              </a:tabLst>
              <a:defRPr/>
            </a:pPr>
            <a:r>
              <a:rPr lang="ja-JP" altLang="en-US" sz="1900" b="1" dirty="0">
                <a:solidFill>
                  <a:srgbClr val="000000"/>
                </a:solidFill>
                <a:latin typeface="+mn-ea"/>
                <a:ea typeface="+mn-ea"/>
              </a:rPr>
              <a:t>　　⑥受託研究・共同研究費：</a:t>
            </a:r>
            <a:r>
              <a:rPr lang="en-US" altLang="ja-JP" sz="1900" b="1" dirty="0">
                <a:solidFill>
                  <a:srgbClr val="000000"/>
                </a:solidFill>
                <a:latin typeface="+mn-ea"/>
                <a:ea typeface="+mn-ea"/>
              </a:rPr>
              <a:t>	</a:t>
            </a:r>
            <a:r>
              <a:rPr lang="ja-JP" altLang="en-US" sz="1900" b="1" dirty="0">
                <a:solidFill>
                  <a:srgbClr val="000000"/>
                </a:solidFill>
                <a:latin typeface="+mn-ea"/>
                <a:ea typeface="+mn-ea"/>
              </a:rPr>
              <a:t>○○製薬</a:t>
            </a:r>
            <a:endParaRPr lang="en-US" altLang="ja-JP" sz="1900" b="1" dirty="0">
              <a:solidFill>
                <a:srgbClr val="000000"/>
              </a:solidFill>
              <a:latin typeface="+mn-ea"/>
              <a:ea typeface="+mn-ea"/>
            </a:endParaRPr>
          </a:p>
          <a:p>
            <a:pPr eaLnBrk="1" fontAlgn="auto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tabLst>
                <a:tab pos="4121150" algn="l"/>
              </a:tabLst>
              <a:defRPr/>
            </a:pPr>
            <a:r>
              <a:rPr lang="ja-JP" altLang="en-US" sz="1900" b="1" dirty="0">
                <a:solidFill>
                  <a:srgbClr val="000000"/>
                </a:solidFill>
                <a:latin typeface="+mn-ea"/>
                <a:ea typeface="+mn-ea"/>
              </a:rPr>
              <a:t>　　⑦奨学寄付金：</a:t>
            </a:r>
            <a:r>
              <a:rPr lang="en-US" altLang="ja-JP" sz="1900" b="1" dirty="0">
                <a:solidFill>
                  <a:srgbClr val="000000"/>
                </a:solidFill>
                <a:latin typeface="+mn-ea"/>
                <a:ea typeface="+mn-ea"/>
              </a:rPr>
              <a:t>	</a:t>
            </a:r>
            <a:r>
              <a:rPr lang="ja-JP" altLang="en-US" sz="1900" b="1" dirty="0">
                <a:solidFill>
                  <a:srgbClr val="000000"/>
                </a:solidFill>
                <a:latin typeface="+mn-ea"/>
                <a:ea typeface="+mn-ea"/>
              </a:rPr>
              <a:t>○○製薬</a:t>
            </a:r>
            <a:endParaRPr lang="en-US" altLang="ja-JP" sz="1900" b="1" dirty="0">
              <a:solidFill>
                <a:srgbClr val="000000"/>
              </a:solidFill>
              <a:latin typeface="+mn-ea"/>
              <a:ea typeface="+mn-ea"/>
            </a:endParaRPr>
          </a:p>
          <a:p>
            <a:pPr eaLnBrk="1" fontAlgn="auto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tabLst>
                <a:tab pos="4121150" algn="l"/>
              </a:tabLst>
              <a:defRPr/>
            </a:pPr>
            <a:r>
              <a:rPr lang="ja-JP" altLang="en-US" sz="1900" b="1" dirty="0">
                <a:solidFill>
                  <a:srgbClr val="000000"/>
                </a:solidFill>
                <a:latin typeface="+mn-ea"/>
                <a:ea typeface="+mn-ea"/>
              </a:rPr>
              <a:t>　　⑧寄付講座所属：</a:t>
            </a:r>
            <a:r>
              <a:rPr lang="en-US" altLang="ja-JP" sz="1900" b="1" dirty="0">
                <a:solidFill>
                  <a:srgbClr val="000000"/>
                </a:solidFill>
                <a:latin typeface="+mn-ea"/>
                <a:ea typeface="+mn-ea"/>
              </a:rPr>
              <a:t>	</a:t>
            </a:r>
            <a:r>
              <a:rPr lang="ja-JP" altLang="en-US" sz="1900" b="1" dirty="0">
                <a:solidFill>
                  <a:srgbClr val="000000"/>
                </a:solidFill>
                <a:latin typeface="+mn-ea"/>
                <a:ea typeface="+mn-ea"/>
              </a:rPr>
              <a:t>あり（○○製薬）</a:t>
            </a:r>
            <a:endParaRPr lang="en-US" altLang="ja-JP" sz="1900" b="1" dirty="0">
              <a:solidFill>
                <a:srgbClr val="000000"/>
              </a:solidFill>
              <a:latin typeface="+mn-ea"/>
              <a:ea typeface="+mn-ea"/>
            </a:endParaRPr>
          </a:p>
          <a:p>
            <a:pPr eaLnBrk="1" fontAlgn="auto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tabLst>
                <a:tab pos="4121150" algn="l"/>
              </a:tabLst>
              <a:defRPr/>
            </a:pPr>
            <a:r>
              <a:rPr lang="ja-JP" altLang="en-US" sz="1900" b="1" dirty="0">
                <a:solidFill>
                  <a:srgbClr val="000000"/>
                </a:solidFill>
                <a:latin typeface="+mn-ea"/>
                <a:ea typeface="+mn-ea"/>
              </a:rPr>
              <a:t>　　⑨贈答品などの報酬：</a:t>
            </a:r>
            <a:r>
              <a:rPr lang="en-US" altLang="ja-JP" sz="1900" b="1" dirty="0">
                <a:solidFill>
                  <a:srgbClr val="000000"/>
                </a:solidFill>
                <a:latin typeface="+mn-ea"/>
                <a:ea typeface="+mn-ea"/>
              </a:rPr>
              <a:t>	</a:t>
            </a:r>
            <a:r>
              <a:rPr lang="ja-JP" altLang="en-US" sz="1900" b="1" dirty="0">
                <a:solidFill>
                  <a:srgbClr val="000000"/>
                </a:solidFill>
                <a:latin typeface="+mn-ea"/>
                <a:ea typeface="+mn-ea"/>
              </a:rPr>
              <a:t>なし</a:t>
            </a:r>
            <a:endParaRPr lang="en-US" altLang="ja-JP" sz="1900" b="1" dirty="0">
              <a:solidFill>
                <a:srgbClr val="000000"/>
              </a:solidFill>
              <a:latin typeface="+mn-ea"/>
              <a:ea typeface="+mn-ea"/>
            </a:endParaRPr>
          </a:p>
          <a:p>
            <a:pPr algn="ctr" eaLnBrk="1" fontAlgn="auto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defRPr/>
            </a:pPr>
            <a:endParaRPr lang="en-US" altLang="ja-JP" sz="1900" b="1" dirty="0">
              <a:solidFill>
                <a:srgbClr val="000000"/>
              </a:solidFill>
              <a:latin typeface="+mn-ea"/>
              <a:ea typeface="+mn-ea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118</Words>
  <Application>Microsoft Office PowerPoint</Application>
  <PresentationFormat>ワイド画面</PresentationFormat>
  <Paragraphs>11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ＭＳ Ｐゴシック</vt:lpstr>
      <vt:lpstr>Arial</vt:lpstr>
      <vt:lpstr>Calibri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>浩司 宮本</cp:lastModifiedBy>
  <cp:revision>3</cp:revision>
  <dcterms:created xsi:type="dcterms:W3CDTF">2013-06-19T02:59:21Z</dcterms:created>
  <dcterms:modified xsi:type="dcterms:W3CDTF">2026-02-14T01:59:28Z</dcterms:modified>
</cp:coreProperties>
</file>